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85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7E666-C465-4406-82E1-623A503A509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67772-1BDB-4EE3-A5A5-AA51F6C4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AD88-6494-411B-AB67-A3B7AA79AA92}" type="datetime3">
              <a:rPr lang="en-US" smtClean="0"/>
              <a:t>21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E90-EB3A-4574-85A3-079E1082565E}" type="datetime3">
              <a:rPr lang="en-US" smtClean="0"/>
              <a:t>21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8674-5B7F-4D08-9179-0CDE5FA7F71F}" type="datetime3">
              <a:rPr lang="en-US" smtClean="0"/>
              <a:t>21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5F67-34A1-478B-BBD3-B656348F3915}" type="datetime3">
              <a:rPr lang="en-US" smtClean="0"/>
              <a:t>21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38A6-5979-4077-8417-E9BB7E89B049}" type="datetime3">
              <a:rPr lang="en-US" smtClean="0"/>
              <a:t>21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F844-B14E-4EA1-8290-A56760CA5DF2}" type="datetime3">
              <a:rPr lang="en-US" smtClean="0"/>
              <a:t>21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A195-1990-4AC7-A27B-3696EE4A0FB7}" type="datetime3">
              <a:rPr lang="en-US" smtClean="0"/>
              <a:t>21 May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8668-FA80-45E0-BDEF-15B1F4F97AC8}" type="datetime3">
              <a:rPr lang="en-US" smtClean="0"/>
              <a:t>21 May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F47B-1B3C-4CFC-B96B-15D880FC7DAA}" type="datetime3">
              <a:rPr lang="en-US" smtClean="0"/>
              <a:t>21 May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6568-47AD-4C5E-9082-AAC93490AE17}" type="datetime3">
              <a:rPr lang="en-US" smtClean="0"/>
              <a:t>21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BC80-D81A-4F9B-A907-BCC46AB1D132}" type="datetime3">
              <a:rPr lang="en-US" smtClean="0"/>
              <a:t>21 May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Bulk SMS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04FE-8CF2-4EC6-8904-71639ED09F0D}" type="datetime3">
              <a:rPr lang="en-US" smtClean="0"/>
              <a:t>21 May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Bulk SMS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95EC-C29F-4C6C-927B-CC3A5D6D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" y="475932"/>
            <a:ext cx="11387455" cy="50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9100" y="5753100"/>
            <a:ext cx="1132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Above screen shows PNB Housing(PE) approved for </a:t>
            </a:r>
            <a:r>
              <a:rPr lang="en-IN" dirty="0" err="1"/>
              <a:t>Karix</a:t>
            </a:r>
            <a:r>
              <a:rPr lang="en-IN" dirty="0"/>
              <a:t> Mobile private limited (TM) by operator.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8" y="425816"/>
            <a:ext cx="11277729" cy="48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113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Login to the Registrar portal and click on Consent Templates under Templates Tab.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90210"/>
            <a:ext cx="11314805" cy="47643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1131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To View the Consent Template and click on the Template ID which will show you complete details of template in a popup window.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9907"/>
            <a:ext cx="11224653" cy="48931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113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Post Review, once you Click on Approve button, it shows below re-confirmation screen.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8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6" y="400059"/>
            <a:ext cx="11231991" cy="51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5056" y="5460642"/>
            <a:ext cx="11231991" cy="9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 </a:t>
            </a:r>
            <a:endParaRPr lang="en-US" dirty="0"/>
          </a:p>
          <a:p>
            <a:pPr lvl="0"/>
            <a:r>
              <a:rPr lang="en-IN" dirty="0"/>
              <a:t>Once you click on Confirm button in above screen, below confirmation screen is shown and displays Template is approved.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6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7" y="451573"/>
            <a:ext cx="11309264" cy="4957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5057" y="5550023"/>
            <a:ext cx="112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Now go back to the PE login and check if the Template is whitelisted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7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D3DA9F-128C-45B5-825D-4E485A1DA856}"/>
              </a:ext>
            </a:extLst>
          </p:cNvPr>
          <p:cNvCxnSpPr/>
          <p:nvPr/>
        </p:nvCxnSpPr>
        <p:spPr>
          <a:xfrm>
            <a:off x="1182088" y="2090082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3DED43-CC1E-485D-A0E9-6C2B0004159C}"/>
              </a:ext>
            </a:extLst>
          </p:cNvPr>
          <p:cNvSpPr txBox="1"/>
          <p:nvPr/>
        </p:nvSpPr>
        <p:spPr>
          <a:xfrm>
            <a:off x="285805" y="2457062"/>
            <a:ext cx="88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Flipkart sends a message to User about 50% off on shoes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D5398-0B8A-47FC-80ED-BF3768EF0AA7}"/>
              </a:ext>
            </a:extLst>
          </p:cNvPr>
          <p:cNvSpPr txBox="1"/>
          <p:nvPr/>
        </p:nvSpPr>
        <p:spPr>
          <a:xfrm>
            <a:off x="1476593" y="2467230"/>
            <a:ext cx="926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User creates a new account on Flipkart. Selects a product and goes to payment gateway for purchase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673AA7-9588-425C-812E-C0FBBC74CB51}"/>
              </a:ext>
            </a:extLst>
          </p:cNvPr>
          <p:cNvCxnSpPr/>
          <p:nvPr/>
        </p:nvCxnSpPr>
        <p:spPr>
          <a:xfrm>
            <a:off x="2370988" y="2092646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482E00-5007-4524-A482-BABC2A157ECD}"/>
              </a:ext>
            </a:extLst>
          </p:cNvPr>
          <p:cNvSpPr txBox="1"/>
          <p:nvPr/>
        </p:nvSpPr>
        <p:spPr>
          <a:xfrm>
            <a:off x="2947637" y="2471346"/>
            <a:ext cx="79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Bank sends OTP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2BB3C-DAE7-456F-AD9F-EABBCAC22FF2}"/>
              </a:ext>
            </a:extLst>
          </p:cNvPr>
          <p:cNvCxnSpPr/>
          <p:nvPr/>
        </p:nvCxnSpPr>
        <p:spPr>
          <a:xfrm>
            <a:off x="3849682" y="2096762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57636B-DFD3-48F2-9694-1CFF6AF8DA71}"/>
              </a:ext>
            </a:extLst>
          </p:cNvPr>
          <p:cNvSpPr txBox="1"/>
          <p:nvPr/>
        </p:nvSpPr>
        <p:spPr>
          <a:xfrm>
            <a:off x="4270498" y="2471346"/>
            <a:ext cx="108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Bank sends debit message after successful payment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4705EA-D007-47BF-86D7-607B8D40C162}"/>
              </a:ext>
            </a:extLst>
          </p:cNvPr>
          <p:cNvCxnSpPr/>
          <p:nvPr/>
        </p:nvCxnSpPr>
        <p:spPr>
          <a:xfrm>
            <a:off x="5332492" y="2096762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8DE851-440C-4BE0-B649-DEB9EC3C8FD5}"/>
              </a:ext>
            </a:extLst>
          </p:cNvPr>
          <p:cNvSpPr txBox="1"/>
          <p:nvPr/>
        </p:nvSpPr>
        <p:spPr>
          <a:xfrm>
            <a:off x="5868632" y="2475462"/>
            <a:ext cx="942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Flipkart sends a confirmation message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145935-8F85-4C58-88BD-C6B0F7EFA274}"/>
              </a:ext>
            </a:extLst>
          </p:cNvPr>
          <p:cNvCxnSpPr/>
          <p:nvPr/>
        </p:nvCxnSpPr>
        <p:spPr>
          <a:xfrm>
            <a:off x="6811186" y="2100878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275453-BA63-4814-88B5-45105F7EAAFF}"/>
              </a:ext>
            </a:extLst>
          </p:cNvPr>
          <p:cNvSpPr txBox="1"/>
          <p:nvPr/>
        </p:nvSpPr>
        <p:spPr>
          <a:xfrm>
            <a:off x="7288975" y="2475462"/>
            <a:ext cx="983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Flipkart sends a message after 4 hours stating that the product is out for delivery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DD1057-F613-4A23-8BA3-13A340DB79F0}"/>
              </a:ext>
            </a:extLst>
          </p:cNvPr>
          <p:cNvCxnSpPr/>
          <p:nvPr/>
        </p:nvCxnSpPr>
        <p:spPr>
          <a:xfrm>
            <a:off x="8293995" y="2100878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DDCC33-BC04-4DE5-8A5D-686E2D4BAE37}"/>
              </a:ext>
            </a:extLst>
          </p:cNvPr>
          <p:cNvSpPr txBox="1"/>
          <p:nvPr/>
        </p:nvSpPr>
        <p:spPr>
          <a:xfrm>
            <a:off x="8796503" y="2479578"/>
            <a:ext cx="999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User receives the product. Flipkart sends a confirmation message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E71D4-30A4-4EC0-BAC3-9E2ED31A6769}"/>
              </a:ext>
            </a:extLst>
          </p:cNvPr>
          <p:cNvCxnSpPr/>
          <p:nvPr/>
        </p:nvCxnSpPr>
        <p:spPr>
          <a:xfrm>
            <a:off x="9772689" y="2104994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718BB1F-6727-49C2-A1A4-94AEB85CA5D3}"/>
              </a:ext>
            </a:extLst>
          </p:cNvPr>
          <p:cNvSpPr txBox="1"/>
          <p:nvPr/>
        </p:nvSpPr>
        <p:spPr>
          <a:xfrm>
            <a:off x="10475341" y="2484787"/>
            <a:ext cx="856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Flipkart sends a message on ‘Bill Billion Day’ to User after 2 months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5724D5-03D5-462D-9960-3697AD2A8A6F}"/>
              </a:ext>
            </a:extLst>
          </p:cNvPr>
          <p:cNvCxnSpPr>
            <a:cxnSpLocks/>
            <a:stCxn id="39" idx="0"/>
            <a:endCxn id="6" idx="2"/>
          </p:cNvCxnSpPr>
          <p:nvPr/>
        </p:nvCxnSpPr>
        <p:spPr>
          <a:xfrm flipH="1" flipV="1">
            <a:off x="730649" y="3472725"/>
            <a:ext cx="6514" cy="81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F3A443C-DA35-46ED-8373-FDC65F1E988A}"/>
              </a:ext>
            </a:extLst>
          </p:cNvPr>
          <p:cNvSpPr txBox="1"/>
          <p:nvPr/>
        </p:nvSpPr>
        <p:spPr>
          <a:xfrm>
            <a:off x="343465" y="4291912"/>
            <a:ext cx="78739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Promotional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4CBAAD-98EC-43ED-A453-BA9967732E06}"/>
              </a:ext>
            </a:extLst>
          </p:cNvPr>
          <p:cNvCxnSpPr>
            <a:cxnSpLocks/>
            <a:stCxn id="43" idx="0"/>
            <a:endCxn id="19" idx="2"/>
          </p:cNvCxnSpPr>
          <p:nvPr/>
        </p:nvCxnSpPr>
        <p:spPr>
          <a:xfrm flipH="1" flipV="1">
            <a:off x="7780844" y="3491125"/>
            <a:ext cx="8856" cy="64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3847355-D4A2-4770-8500-00CE28EAFFA8}"/>
              </a:ext>
            </a:extLst>
          </p:cNvPr>
          <p:cNvSpPr txBox="1"/>
          <p:nvPr/>
        </p:nvSpPr>
        <p:spPr>
          <a:xfrm>
            <a:off x="7331882" y="4136529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39DAEB-2A14-4A07-ABCF-5D68193F7957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6339909" y="3029460"/>
            <a:ext cx="100518" cy="113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F7CDAC-9616-4900-B9A4-EBC04EDCF657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4812735" y="3179232"/>
            <a:ext cx="52859" cy="102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95E74F4-AA81-4582-9064-C5628A943509}"/>
              </a:ext>
            </a:extLst>
          </p:cNvPr>
          <p:cNvCxnSpPr>
            <a:cxnSpLocks/>
            <a:stCxn id="49" idx="0"/>
            <a:endCxn id="10" idx="2"/>
          </p:cNvCxnSpPr>
          <p:nvPr/>
        </p:nvCxnSpPr>
        <p:spPr>
          <a:xfrm flipH="1" flipV="1">
            <a:off x="3347172" y="2871456"/>
            <a:ext cx="14890" cy="139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9A837A7-C33C-4185-AF8C-9F6DE10C54D0}"/>
              </a:ext>
            </a:extLst>
          </p:cNvPr>
          <p:cNvSpPr txBox="1"/>
          <p:nvPr/>
        </p:nvSpPr>
        <p:spPr>
          <a:xfrm>
            <a:off x="2943517" y="4261710"/>
            <a:ext cx="837089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Transactional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1D99CF-7E8E-403A-908E-0FAC34B6E7D9}"/>
              </a:ext>
            </a:extLst>
          </p:cNvPr>
          <p:cNvCxnSpPr>
            <a:cxnSpLocks/>
            <a:stCxn id="62" idx="0"/>
            <a:endCxn id="28" idx="2"/>
          </p:cNvCxnSpPr>
          <p:nvPr/>
        </p:nvCxnSpPr>
        <p:spPr>
          <a:xfrm flipH="1" flipV="1">
            <a:off x="10903709" y="3654338"/>
            <a:ext cx="8690" cy="50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04C4815-C1EF-4478-BFF5-1B6714BAA1AC}"/>
              </a:ext>
            </a:extLst>
          </p:cNvPr>
          <p:cNvSpPr txBox="1"/>
          <p:nvPr/>
        </p:nvSpPr>
        <p:spPr>
          <a:xfrm>
            <a:off x="10454581" y="4154358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/>
              <a:t>Promo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259E9E9-D16B-4A76-A0B3-C43C399BC773}"/>
              </a:ext>
            </a:extLst>
          </p:cNvPr>
          <p:cNvCxnSpPr>
            <a:cxnSpLocks/>
            <a:stCxn id="64" idx="0"/>
            <a:endCxn id="22" idx="2"/>
          </p:cNvCxnSpPr>
          <p:nvPr/>
        </p:nvCxnSpPr>
        <p:spPr>
          <a:xfrm flipV="1">
            <a:off x="9280757" y="3341352"/>
            <a:ext cx="15645" cy="109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2A79604-295C-42AE-B7B5-86C8CC4F734D}"/>
              </a:ext>
            </a:extLst>
          </p:cNvPr>
          <p:cNvSpPr txBox="1"/>
          <p:nvPr/>
        </p:nvSpPr>
        <p:spPr>
          <a:xfrm>
            <a:off x="8822939" y="4441329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84C3B6-BF80-42E0-9447-8EECCDDE31CC}"/>
              </a:ext>
            </a:extLst>
          </p:cNvPr>
          <p:cNvSpPr txBox="1"/>
          <p:nvPr/>
        </p:nvSpPr>
        <p:spPr>
          <a:xfrm>
            <a:off x="642548" y="453078"/>
            <a:ext cx="1073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How to read different type of messages as per the new regulation </a:t>
            </a:r>
          </a:p>
        </p:txBody>
      </p:sp>
      <p:pic>
        <p:nvPicPr>
          <p:cNvPr id="4100" name="Picture 4" descr="Image result for 50% off on amazon shoes">
            <a:extLst>
              <a:ext uri="{FF2B5EF4-FFF2-40B4-BE49-F238E27FC236}">
                <a16:creationId xmlns:a16="http://schemas.microsoft.com/office/drawing/2014/main" id="{E9C022E5-513D-413D-8058-E6FD0A7B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6" y="1625363"/>
            <a:ext cx="704749" cy="7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ank otp">
            <a:extLst>
              <a:ext uri="{FF2B5EF4-FFF2-40B4-BE49-F238E27FC236}">
                <a16:creationId xmlns:a16="http://schemas.microsoft.com/office/drawing/2014/main" id="{0D798A73-24F4-4E95-A956-37E152C7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53" y="1664604"/>
            <a:ext cx="710062" cy="7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>
            <a:extLst>
              <a:ext uri="{FF2B5EF4-FFF2-40B4-BE49-F238E27FC236}">
                <a16:creationId xmlns:a16="http://schemas.microsoft.com/office/drawing/2014/main" id="{FF3A7117-3A8C-4F51-B8BB-75ABDFC5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06" y="1678097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elated image">
            <a:extLst>
              <a:ext uri="{FF2B5EF4-FFF2-40B4-BE49-F238E27FC236}">
                <a16:creationId xmlns:a16="http://schemas.microsoft.com/office/drawing/2014/main" id="{8D76DE7C-E932-4061-B99F-87C286BE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49" y="1688892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>
            <a:extLst>
              <a:ext uri="{FF2B5EF4-FFF2-40B4-BE49-F238E27FC236}">
                <a16:creationId xmlns:a16="http://schemas.microsoft.com/office/drawing/2014/main" id="{58D00889-000F-4935-85B3-88F16F9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69" y="1725091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50 off on amazon shoes">
            <a:extLst>
              <a:ext uri="{FF2B5EF4-FFF2-40B4-BE49-F238E27FC236}">
                <a16:creationId xmlns:a16="http://schemas.microsoft.com/office/drawing/2014/main" id="{A44EE689-BF48-47A6-9CC4-9E1F19EA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37" y="1799140"/>
            <a:ext cx="637991" cy="5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llout: Line with Accent Bar 49">
            <a:extLst>
              <a:ext uri="{FF2B5EF4-FFF2-40B4-BE49-F238E27FC236}">
                <a16:creationId xmlns:a16="http://schemas.microsoft.com/office/drawing/2014/main" id="{DE1CD415-54A3-4D25-BEF1-E169160606AA}"/>
              </a:ext>
            </a:extLst>
          </p:cNvPr>
          <p:cNvSpPr/>
          <p:nvPr/>
        </p:nvSpPr>
        <p:spPr>
          <a:xfrm>
            <a:off x="930034" y="5273816"/>
            <a:ext cx="983737" cy="883566"/>
          </a:xfrm>
          <a:prstGeom prst="accentCallout1">
            <a:avLst>
              <a:gd name="adj1" fmla="val 18750"/>
              <a:gd name="adj2" fmla="val -8333"/>
              <a:gd name="adj3" fmla="val -76502"/>
              <a:gd name="adj4" fmla="val -41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User should have been in No-Block mode to receive Promotional message</a:t>
            </a:r>
          </a:p>
        </p:txBody>
      </p:sp>
      <p:sp>
        <p:nvSpPr>
          <p:cNvPr id="51" name="Callout: Line with Accent Bar 50">
            <a:extLst>
              <a:ext uri="{FF2B5EF4-FFF2-40B4-BE49-F238E27FC236}">
                <a16:creationId xmlns:a16="http://schemas.microsoft.com/office/drawing/2014/main" id="{007700E0-2FA2-40DC-A8CD-121995CAF0AC}"/>
              </a:ext>
            </a:extLst>
          </p:cNvPr>
          <p:cNvSpPr/>
          <p:nvPr/>
        </p:nvSpPr>
        <p:spPr>
          <a:xfrm>
            <a:off x="11098673" y="5156486"/>
            <a:ext cx="983737" cy="883566"/>
          </a:xfrm>
          <a:prstGeom prst="accentCallout1">
            <a:avLst>
              <a:gd name="adj1" fmla="val 18750"/>
              <a:gd name="adj2" fmla="val -8333"/>
              <a:gd name="adj3" fmla="val -76502"/>
              <a:gd name="adj4" fmla="val -41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In case the User opts out from receiving Service messages, this becomes a Promotional message</a:t>
            </a:r>
          </a:p>
        </p:txBody>
      </p:sp>
      <p:sp>
        <p:nvSpPr>
          <p:cNvPr id="55" name="Callout: Line with Accent Bar 54">
            <a:extLst>
              <a:ext uri="{FF2B5EF4-FFF2-40B4-BE49-F238E27FC236}">
                <a16:creationId xmlns:a16="http://schemas.microsoft.com/office/drawing/2014/main" id="{4645E831-57FA-47C8-B583-B9DB4F05D04C}"/>
              </a:ext>
            </a:extLst>
          </p:cNvPr>
          <p:cNvSpPr/>
          <p:nvPr/>
        </p:nvSpPr>
        <p:spPr>
          <a:xfrm>
            <a:off x="2187692" y="4672161"/>
            <a:ext cx="983737" cy="883566"/>
          </a:xfrm>
          <a:prstGeom prst="accentCallout1">
            <a:avLst>
              <a:gd name="adj1" fmla="val 18750"/>
              <a:gd name="adj2" fmla="val -8333"/>
              <a:gd name="adj3" fmla="val -76502"/>
              <a:gd name="adj4" fmla="val -41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Flipkart can take a consent from User to send Service messages during the Signup process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847355-D4A2-4770-8500-00CE28EAFFA8}"/>
              </a:ext>
            </a:extLst>
          </p:cNvPr>
          <p:cNvSpPr txBox="1"/>
          <p:nvPr/>
        </p:nvSpPr>
        <p:spPr>
          <a:xfrm>
            <a:off x="4451307" y="4210497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847355-D4A2-4770-8500-00CE28EAFFA8}"/>
              </a:ext>
            </a:extLst>
          </p:cNvPr>
          <p:cNvSpPr txBox="1"/>
          <p:nvPr/>
        </p:nvSpPr>
        <p:spPr>
          <a:xfrm>
            <a:off x="6092223" y="4210497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86" y="1575418"/>
            <a:ext cx="958942" cy="95894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37" y="1529386"/>
            <a:ext cx="958942" cy="9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Related image">
            <a:extLst>
              <a:ext uri="{FF2B5EF4-FFF2-40B4-BE49-F238E27FC236}">
                <a16:creationId xmlns:a16="http://schemas.microsoft.com/office/drawing/2014/main" id="{4457130F-8848-4C6A-A16C-D86A1184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464" y="1686724"/>
            <a:ext cx="759911" cy="7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D3DA9F-128C-45B5-825D-4E485A1DA856}"/>
              </a:ext>
            </a:extLst>
          </p:cNvPr>
          <p:cNvCxnSpPr/>
          <p:nvPr/>
        </p:nvCxnSpPr>
        <p:spPr>
          <a:xfrm>
            <a:off x="767670" y="2098708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3DED43-CC1E-485D-A0E9-6C2B0004159C}"/>
              </a:ext>
            </a:extLst>
          </p:cNvPr>
          <p:cNvSpPr txBox="1"/>
          <p:nvPr/>
        </p:nvSpPr>
        <p:spPr>
          <a:xfrm>
            <a:off x="27430" y="2438400"/>
            <a:ext cx="983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User receives a message from ICICI Lombard on Health Insurance with special 20% off for all its Term Insurance customers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D5398-0B8A-47FC-80ED-BF3768EF0AA7}"/>
              </a:ext>
            </a:extLst>
          </p:cNvPr>
          <p:cNvSpPr txBox="1"/>
          <p:nvPr/>
        </p:nvSpPr>
        <p:spPr>
          <a:xfrm>
            <a:off x="1178004" y="2467230"/>
            <a:ext cx="9267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User logs into his ICICI Lombard login and goes to payment gateway for payment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673AA7-9588-425C-812E-C0FBBC74CB51}"/>
              </a:ext>
            </a:extLst>
          </p:cNvPr>
          <p:cNvCxnSpPr/>
          <p:nvPr/>
        </p:nvCxnSpPr>
        <p:spPr>
          <a:xfrm>
            <a:off x="2111838" y="2127150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482E00-5007-4524-A482-BABC2A157ECD}"/>
              </a:ext>
            </a:extLst>
          </p:cNvPr>
          <p:cNvSpPr txBox="1"/>
          <p:nvPr/>
        </p:nvSpPr>
        <p:spPr>
          <a:xfrm>
            <a:off x="2714365" y="2471346"/>
            <a:ext cx="799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Credit Card company sends OTP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2BB3C-DAE7-456F-AD9F-EABBCAC22FF2}"/>
              </a:ext>
            </a:extLst>
          </p:cNvPr>
          <p:cNvCxnSpPr/>
          <p:nvPr/>
        </p:nvCxnSpPr>
        <p:spPr>
          <a:xfrm>
            <a:off x="3590532" y="2131266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57636B-DFD3-48F2-9694-1CFF6AF8DA71}"/>
              </a:ext>
            </a:extLst>
          </p:cNvPr>
          <p:cNvSpPr txBox="1"/>
          <p:nvPr/>
        </p:nvSpPr>
        <p:spPr>
          <a:xfrm>
            <a:off x="4139509" y="2471346"/>
            <a:ext cx="856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Credit Card company sends debit message after successful payment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4705EA-D007-47BF-86D7-607B8D40C162}"/>
              </a:ext>
            </a:extLst>
          </p:cNvPr>
          <p:cNvCxnSpPr/>
          <p:nvPr/>
        </p:nvCxnSpPr>
        <p:spPr>
          <a:xfrm>
            <a:off x="5073342" y="2131266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8DE851-440C-4BE0-B649-DEB9EC3C8FD5}"/>
              </a:ext>
            </a:extLst>
          </p:cNvPr>
          <p:cNvSpPr txBox="1"/>
          <p:nvPr/>
        </p:nvSpPr>
        <p:spPr>
          <a:xfrm>
            <a:off x="5635360" y="2475462"/>
            <a:ext cx="942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ICICI Lombard sends a confirmation message for purchase of Health Insurance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145935-8F85-4C58-88BD-C6B0F7EFA274}"/>
              </a:ext>
            </a:extLst>
          </p:cNvPr>
          <p:cNvCxnSpPr/>
          <p:nvPr/>
        </p:nvCxnSpPr>
        <p:spPr>
          <a:xfrm>
            <a:off x="6552036" y="2135382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275453-BA63-4814-88B5-45105F7EAAFF}"/>
              </a:ext>
            </a:extLst>
          </p:cNvPr>
          <p:cNvSpPr txBox="1"/>
          <p:nvPr/>
        </p:nvSpPr>
        <p:spPr>
          <a:xfrm>
            <a:off x="7055703" y="2475462"/>
            <a:ext cx="98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ICICI Lombard sends a message with Insurance Policy No. and other details after 60 minutes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DD1057-F613-4A23-8BA3-13A340DB79F0}"/>
              </a:ext>
            </a:extLst>
          </p:cNvPr>
          <p:cNvCxnSpPr/>
          <p:nvPr/>
        </p:nvCxnSpPr>
        <p:spPr>
          <a:xfrm>
            <a:off x="8034845" y="2135382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DDCC33-BC04-4DE5-8A5D-686E2D4BAE37}"/>
              </a:ext>
            </a:extLst>
          </p:cNvPr>
          <p:cNvSpPr txBox="1"/>
          <p:nvPr/>
        </p:nvSpPr>
        <p:spPr>
          <a:xfrm>
            <a:off x="8563231" y="2479578"/>
            <a:ext cx="9997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ICICI Lombard sends a message before 12 months reminding the User about the Health Insurance policy renewal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E71D4-30A4-4EC0-BAC3-9E2ED31A6769}"/>
              </a:ext>
            </a:extLst>
          </p:cNvPr>
          <p:cNvCxnSpPr/>
          <p:nvPr/>
        </p:nvCxnSpPr>
        <p:spPr>
          <a:xfrm>
            <a:off x="9513539" y="2139498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3D9F0BC-1C64-4745-B3CE-DFED499D2E14}"/>
              </a:ext>
            </a:extLst>
          </p:cNvPr>
          <p:cNvSpPr txBox="1"/>
          <p:nvPr/>
        </p:nvSpPr>
        <p:spPr>
          <a:xfrm>
            <a:off x="10020848" y="2471340"/>
            <a:ext cx="984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User doesn’t renew the policy. ICICI Lombard sends a message 2 months after the renewal date with a 15% discount coupon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BC2056-8340-4AF6-9B56-FC515234746A}"/>
              </a:ext>
            </a:extLst>
          </p:cNvPr>
          <p:cNvCxnSpPr/>
          <p:nvPr/>
        </p:nvCxnSpPr>
        <p:spPr>
          <a:xfrm>
            <a:off x="10817144" y="2131260"/>
            <a:ext cx="411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718BB1F-6727-49C2-A1A4-94AEB85CA5D3}"/>
              </a:ext>
            </a:extLst>
          </p:cNvPr>
          <p:cNvSpPr txBox="1"/>
          <p:nvPr/>
        </p:nvSpPr>
        <p:spPr>
          <a:xfrm>
            <a:off x="11266642" y="2483694"/>
            <a:ext cx="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/>
              <a:t>ICICI Lombard sends a special offer with 30% discount after 3 months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5724D5-03D5-462D-9960-3697AD2A8A6F}"/>
              </a:ext>
            </a:extLst>
          </p:cNvPr>
          <p:cNvCxnSpPr>
            <a:cxnSpLocks/>
            <a:stCxn id="39" idx="0"/>
            <a:endCxn id="6" idx="2"/>
          </p:cNvCxnSpPr>
          <p:nvPr/>
        </p:nvCxnSpPr>
        <p:spPr>
          <a:xfrm flipH="1" flipV="1">
            <a:off x="519299" y="3915728"/>
            <a:ext cx="682" cy="37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F3A443C-DA35-46ED-8373-FDC65F1E988A}"/>
              </a:ext>
            </a:extLst>
          </p:cNvPr>
          <p:cNvSpPr txBox="1"/>
          <p:nvPr/>
        </p:nvSpPr>
        <p:spPr>
          <a:xfrm>
            <a:off x="70178" y="4291912"/>
            <a:ext cx="89960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Explicit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4CBAAD-98EC-43ED-A453-BA9967732E06}"/>
              </a:ext>
            </a:extLst>
          </p:cNvPr>
          <p:cNvCxnSpPr>
            <a:cxnSpLocks/>
            <a:stCxn id="43" idx="0"/>
            <a:endCxn id="19" idx="2"/>
          </p:cNvCxnSpPr>
          <p:nvPr/>
        </p:nvCxnSpPr>
        <p:spPr>
          <a:xfrm flipH="1" flipV="1">
            <a:off x="7547572" y="3798901"/>
            <a:ext cx="8856" cy="337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3847355-D4A2-4770-8500-00CE28EAFFA8}"/>
              </a:ext>
            </a:extLst>
          </p:cNvPr>
          <p:cNvSpPr txBox="1"/>
          <p:nvPr/>
        </p:nvSpPr>
        <p:spPr>
          <a:xfrm>
            <a:off x="7098610" y="4136529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39DAEB-2A14-4A07-ABCF-5D68193F7957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6106637" y="3645013"/>
            <a:ext cx="7035" cy="514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F7CDAC-9616-4900-B9A4-EBC04EDCF657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4567877" y="3640897"/>
            <a:ext cx="3436" cy="56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95E74F4-AA81-4582-9064-C5628A943509}"/>
              </a:ext>
            </a:extLst>
          </p:cNvPr>
          <p:cNvCxnSpPr>
            <a:cxnSpLocks/>
            <a:stCxn id="49" idx="0"/>
            <a:endCxn id="10" idx="2"/>
          </p:cNvCxnSpPr>
          <p:nvPr/>
        </p:nvCxnSpPr>
        <p:spPr>
          <a:xfrm flipH="1" flipV="1">
            <a:off x="3113900" y="3025344"/>
            <a:ext cx="14890" cy="123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9A837A7-C33C-4185-AF8C-9F6DE10C54D0}"/>
              </a:ext>
            </a:extLst>
          </p:cNvPr>
          <p:cNvSpPr txBox="1"/>
          <p:nvPr/>
        </p:nvSpPr>
        <p:spPr>
          <a:xfrm>
            <a:off x="2710245" y="4261710"/>
            <a:ext cx="837089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Transactional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1D99CF-7E8E-403A-908E-0FAC34B6E7D9}"/>
              </a:ext>
            </a:extLst>
          </p:cNvPr>
          <p:cNvCxnSpPr>
            <a:cxnSpLocks/>
            <a:stCxn id="62" idx="0"/>
            <a:endCxn id="28" idx="2"/>
          </p:cNvCxnSpPr>
          <p:nvPr/>
        </p:nvCxnSpPr>
        <p:spPr>
          <a:xfrm flipH="1" flipV="1">
            <a:off x="11695010" y="3807133"/>
            <a:ext cx="452" cy="308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04C4815-C1EF-4478-BFF5-1B6714BAA1AC}"/>
              </a:ext>
            </a:extLst>
          </p:cNvPr>
          <p:cNvSpPr txBox="1"/>
          <p:nvPr/>
        </p:nvSpPr>
        <p:spPr>
          <a:xfrm>
            <a:off x="11237644" y="4115941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/>
              <a:t>Service Explicit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259E9E9-D16B-4A76-A0B3-C43C399BC773}"/>
              </a:ext>
            </a:extLst>
          </p:cNvPr>
          <p:cNvCxnSpPr>
            <a:cxnSpLocks/>
            <a:stCxn id="64" idx="0"/>
            <a:endCxn id="22" idx="2"/>
          </p:cNvCxnSpPr>
          <p:nvPr/>
        </p:nvCxnSpPr>
        <p:spPr>
          <a:xfrm flipH="1" flipV="1">
            <a:off x="9063130" y="4110794"/>
            <a:ext cx="831" cy="33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2A79604-295C-42AE-B7B5-86C8CC4F734D}"/>
              </a:ext>
            </a:extLst>
          </p:cNvPr>
          <p:cNvSpPr txBox="1"/>
          <p:nvPr/>
        </p:nvSpPr>
        <p:spPr>
          <a:xfrm>
            <a:off x="8606143" y="4441329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01F6F6-A18E-4FB2-B39A-25B2D4CEA0CB}"/>
              </a:ext>
            </a:extLst>
          </p:cNvPr>
          <p:cNvCxnSpPr>
            <a:cxnSpLocks/>
            <a:stCxn id="51" idx="0"/>
            <a:endCxn id="25" idx="2"/>
          </p:cNvCxnSpPr>
          <p:nvPr/>
        </p:nvCxnSpPr>
        <p:spPr>
          <a:xfrm flipH="1" flipV="1">
            <a:off x="10513300" y="4102556"/>
            <a:ext cx="2752" cy="157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528922-61FC-4A5E-BF0B-8B4A133A9CDB}"/>
              </a:ext>
            </a:extLst>
          </p:cNvPr>
          <p:cNvSpPr txBox="1"/>
          <p:nvPr/>
        </p:nvSpPr>
        <p:spPr>
          <a:xfrm>
            <a:off x="10058234" y="4260103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/>
              <a:t>Service Explicit</a:t>
            </a:r>
          </a:p>
        </p:txBody>
      </p:sp>
      <p:sp>
        <p:nvSpPr>
          <p:cNvPr id="2" name="Callout: Line with Accent Bar 1">
            <a:extLst>
              <a:ext uri="{FF2B5EF4-FFF2-40B4-BE49-F238E27FC236}">
                <a16:creationId xmlns:a16="http://schemas.microsoft.com/office/drawing/2014/main" id="{3F7C085C-7DC3-4A73-95EA-0A1D8A619D16}"/>
              </a:ext>
            </a:extLst>
          </p:cNvPr>
          <p:cNvSpPr/>
          <p:nvPr/>
        </p:nvSpPr>
        <p:spPr>
          <a:xfrm>
            <a:off x="10752040" y="5214726"/>
            <a:ext cx="1203384" cy="883566"/>
          </a:xfrm>
          <a:prstGeom prst="accentCallout1">
            <a:avLst>
              <a:gd name="adj1" fmla="val 18750"/>
              <a:gd name="adj2" fmla="val -8333"/>
              <a:gd name="adj3" fmla="val -74390"/>
              <a:gd name="adj4" fmla="val -38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This would become promotional in case if the user opts out from Service messages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993937-4DFD-4064-BE19-01416B1499C5}"/>
              </a:ext>
            </a:extLst>
          </p:cNvPr>
          <p:cNvSpPr txBox="1"/>
          <p:nvPr/>
        </p:nvSpPr>
        <p:spPr>
          <a:xfrm>
            <a:off x="642548" y="453078"/>
            <a:ext cx="1073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How to read different type of messages as per the new regulation 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ABA47E89-6C7A-4D2B-ADBB-9F1E6BF9C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1" y="1636662"/>
            <a:ext cx="698740" cy="6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nsurance company icon">
            <a:extLst>
              <a:ext uri="{FF2B5EF4-FFF2-40B4-BE49-F238E27FC236}">
                <a16:creationId xmlns:a16="http://schemas.microsoft.com/office/drawing/2014/main" id="{CEE3B92B-2EAD-4A06-8841-32ED19CD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36" y="1654652"/>
            <a:ext cx="698740" cy="6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B03EF90D-8723-4D1A-984E-469E6B90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3" y="1781404"/>
            <a:ext cx="483080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lated image">
            <a:extLst>
              <a:ext uri="{FF2B5EF4-FFF2-40B4-BE49-F238E27FC236}">
                <a16:creationId xmlns:a16="http://schemas.microsoft.com/office/drawing/2014/main" id="{A4FE4EB3-642B-40FE-A25B-1DC7527A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34" y="1686725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lated image">
            <a:extLst>
              <a:ext uri="{FF2B5EF4-FFF2-40B4-BE49-F238E27FC236}">
                <a16:creationId xmlns:a16="http://schemas.microsoft.com/office/drawing/2014/main" id="{681F6334-B676-4D1F-9086-25388EBD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84" y="1697520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elated image">
            <a:extLst>
              <a:ext uri="{FF2B5EF4-FFF2-40B4-BE49-F238E27FC236}">
                <a16:creationId xmlns:a16="http://schemas.microsoft.com/office/drawing/2014/main" id="{8920F4EB-9166-4960-8DBF-F9451AD6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97" y="1733719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elated image">
            <a:extLst>
              <a:ext uri="{FF2B5EF4-FFF2-40B4-BE49-F238E27FC236}">
                <a16:creationId xmlns:a16="http://schemas.microsoft.com/office/drawing/2014/main" id="{D41436D5-49C7-4A57-8E4B-1554E1A4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75" y="1748304"/>
            <a:ext cx="759910" cy="7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30% off on insurance">
            <a:extLst>
              <a:ext uri="{FF2B5EF4-FFF2-40B4-BE49-F238E27FC236}">
                <a16:creationId xmlns:a16="http://schemas.microsoft.com/office/drawing/2014/main" id="{4E88605C-5382-4814-8E3A-D0F4093A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791" y="1912703"/>
            <a:ext cx="790319" cy="3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llout: Line with Accent Bar 59">
            <a:extLst>
              <a:ext uri="{FF2B5EF4-FFF2-40B4-BE49-F238E27FC236}">
                <a16:creationId xmlns:a16="http://schemas.microsoft.com/office/drawing/2014/main" id="{6CC66217-DDA1-4D5E-9B97-F5B58B37A854}"/>
              </a:ext>
            </a:extLst>
          </p:cNvPr>
          <p:cNvSpPr/>
          <p:nvPr/>
        </p:nvSpPr>
        <p:spPr>
          <a:xfrm>
            <a:off x="696762" y="5273816"/>
            <a:ext cx="983737" cy="883566"/>
          </a:xfrm>
          <a:prstGeom prst="accentCallout1">
            <a:avLst>
              <a:gd name="adj1" fmla="val 18750"/>
              <a:gd name="adj2" fmla="val -8333"/>
              <a:gd name="adj3" fmla="val -76502"/>
              <a:gd name="adj4" fmla="val -41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dirty="0">
                <a:solidFill>
                  <a:schemeClr val="tx1"/>
                </a:solidFill>
              </a:rPr>
              <a:t>Entity should have taken the consent from user to send Service messages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847355-D4A2-4770-8500-00CE28EAFFA8}"/>
              </a:ext>
            </a:extLst>
          </p:cNvPr>
          <p:cNvSpPr txBox="1"/>
          <p:nvPr/>
        </p:nvSpPr>
        <p:spPr>
          <a:xfrm>
            <a:off x="4193972" y="4251945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847355-D4A2-4770-8500-00CE28EAFFA8}"/>
              </a:ext>
            </a:extLst>
          </p:cNvPr>
          <p:cNvSpPr txBox="1"/>
          <p:nvPr/>
        </p:nvSpPr>
        <p:spPr>
          <a:xfrm>
            <a:off x="5773130" y="4187844"/>
            <a:ext cx="915635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sz="900" b="1" dirty="0"/>
              <a:t>Service Implicit</a:t>
            </a:r>
          </a:p>
        </p:txBody>
      </p:sp>
    </p:spTree>
    <p:extLst>
      <p:ext uri="{BB962C8B-B14F-4D97-AF65-F5344CB8AC3E}">
        <p14:creationId xmlns:p14="http://schemas.microsoft.com/office/powerpoint/2010/main" val="281184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752600"/>
            <a:ext cx="6541826" cy="30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39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4" y="204787"/>
            <a:ext cx="11257466" cy="53832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2734" y="5791200"/>
            <a:ext cx="1125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PE-PNB Housing dashboard showing list of headers/templates, consents </a:t>
            </a:r>
            <a:r>
              <a:rPr lang="en-IN" dirty="0" err="1"/>
              <a:t>etc</a:t>
            </a:r>
            <a:r>
              <a:rPr lang="en-IN" dirty="0"/>
              <a:t> registered.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61950"/>
            <a:ext cx="11366499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1" y="5664200"/>
            <a:ext cx="1027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PNBHFL header registration for PE-PNB Housing Finance limited.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0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0354"/>
            <a:ext cx="11264899" cy="54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956300"/>
            <a:ext cx="1092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Detailed view of header-PNBHFL: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5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5664"/>
            <a:ext cx="11404958" cy="4993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8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Login to Principle Entity , Go to TEMPLATES Tab and in dropdown, click </a:t>
            </a:r>
            <a:r>
              <a:rPr lang="en-IN" b="1" dirty="0"/>
              <a:t>Consent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0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7" y="297028"/>
            <a:ext cx="11193354" cy="5099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8000" y="5571722"/>
            <a:ext cx="8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Click on </a:t>
            </a:r>
            <a:r>
              <a:rPr lang="en-IN" b="1" dirty="0"/>
              <a:t>ADD TEMPLATE</a:t>
            </a:r>
            <a:r>
              <a:rPr lang="en-IN" dirty="0"/>
              <a:t> Button to register a new Consent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7" y="348544"/>
            <a:ext cx="11038808" cy="4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8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Enter Consent Template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7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6" y="451574"/>
            <a:ext cx="11257749" cy="4970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1131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Select appropriate mode of communication (Web, SMS &amp; App) for which you are registering the template and click on SAVE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6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00058"/>
            <a:ext cx="11211774" cy="50219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8000" y="5571722"/>
            <a:ext cx="1131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/>
              <a:t>Post saving the templates, below screen shown with Pending for approval by Registrar.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6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523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Mathai, Alexander (COR), Vodafone Idea</dc:creator>
  <cp:lastModifiedBy>William Mathew</cp:lastModifiedBy>
  <cp:revision>3</cp:revision>
  <dcterms:created xsi:type="dcterms:W3CDTF">2019-07-09T09:46:21Z</dcterms:created>
  <dcterms:modified xsi:type="dcterms:W3CDTF">2020-05-21T08:20:47Z</dcterms:modified>
</cp:coreProperties>
</file>